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33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3" Type="http://schemas.openxmlformats.org/officeDocument/2006/relationships/image" Target="../media/image4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33.png"/><Relationship Id="rId8" Type="http://schemas.openxmlformats.org/officeDocument/2006/relationships/image" Target="../media/image53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33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13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5.png"/><Relationship Id="rId3" Type="http://schemas.openxmlformats.org/officeDocument/2006/relationships/image" Target="../media/image8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76.png"/><Relationship Id="rId4" Type="http://schemas.openxmlformats.org/officeDocument/2006/relationships/image" Target="../media/image31.tif"/><Relationship Id="rId5" Type="http://schemas.openxmlformats.org/officeDocument/2006/relationships/image" Target="../media/image3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tif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tif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Relationship Id="rId3" Type="http://schemas.openxmlformats.org/officeDocument/2006/relationships/hyperlink" Target="http://fukuno.jig.jp/1518" TargetMode="Externa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"/><Relationship Id="rId3" Type="http://schemas.openxmlformats.org/officeDocument/2006/relationships/image" Target="../media/image80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Relationship Id="rId3" Type="http://schemas.openxmlformats.org/officeDocument/2006/relationships/hyperlink" Target="http://ichigojam.net/IchigoJam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tif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2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fukuno.jig.jp/app/IchigoJam/" TargetMode="External"/><Relationship Id="rId3" Type="http://schemas.openxmlformats.org/officeDocument/2006/relationships/image" Target="../media/image85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25.tif"/><Relationship Id="rId4" Type="http://schemas.openxmlformats.org/officeDocument/2006/relationships/hyperlink" Target="https://www.amazon.co.jp/dp/B005LL9J9G/" TargetMode="Externa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tif"/><Relationship Id="rId3" Type="http://schemas.openxmlformats.org/officeDocument/2006/relationships/image" Target="../media/image39.tif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tif"/><Relationship Id="rId3" Type="http://schemas.openxmlformats.org/officeDocument/2006/relationships/image" Target="../media/image41.tif"/><Relationship Id="rId4" Type="http://schemas.openxmlformats.org/officeDocument/2006/relationships/image" Target="../media/image86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2.tif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7.png"/><Relationship Id="rId3" Type="http://schemas.openxmlformats.org/officeDocument/2006/relationships/hyperlink" Target="https://fukuno.jig.jp/app/opendatacity/citiesratio7x7.html" TargetMode="Externa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Relationship Id="rId3" Type="http://schemas.openxmlformats.org/officeDocument/2006/relationships/image" Target="../media/image43.tif"/><Relationship Id="rId4" Type="http://schemas.openxmlformats.org/officeDocument/2006/relationships/image" Target="../media/image44.tif"/><Relationship Id="rId5" Type="http://schemas.openxmlformats.org/officeDocument/2006/relationships/image" Target="../media/image45.tif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6.tif"/><Relationship Id="rId3" Type="http://schemas.openxmlformats.org/officeDocument/2006/relationships/image" Target="../media/image47.tif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8.tif"/><Relationship Id="rId3" Type="http://schemas.openxmlformats.org/officeDocument/2006/relationships/image" Target="../media/image95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tif"/><Relationship Id="rId3" Type="http://schemas.openxmlformats.org/officeDocument/2006/relationships/image" Target="../media/image50.tif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tif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tif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"/><Relationship Id="rId3" Type="http://schemas.openxmlformats.org/officeDocument/2006/relationships/hyperlink" Target="https://fukuno.jig.jp/2428" TargetMode="Externa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Relationship Id="rId11" Type="http://schemas.openxmlformats.org/officeDocument/2006/relationships/image" Target="../media/image9.tif"/><Relationship Id="rId12" Type="http://schemas.openxmlformats.org/officeDocument/2006/relationships/image" Target="../media/image10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hyperlink" Target="https://www.huffingtonpost.jp/entry/story_jp_5d4a4a0ee4b09e72973e4252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0.png"/><Relationship Id="rId3" Type="http://schemas.openxmlformats.org/officeDocument/2006/relationships/hyperlink" Target="http://pcn.club/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25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25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tif"/><Relationship Id="rId3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tif"/><Relationship Id="rId3" Type="http://schemas.openxmlformats.org/officeDocument/2006/relationships/image" Target="../media/image10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"/><Relationship Id="rId3" Type="http://schemas.openxmlformats.org/officeDocument/2006/relationships/hyperlink" Target="https://fukuno.jig.jp/2566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tif"/><Relationship Id="rId3" Type="http://schemas.openxmlformats.org/officeDocument/2006/relationships/image" Target="../media/image10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8.tif"/><Relationship Id="rId6" Type="http://schemas.openxmlformats.org/officeDocument/2006/relationships/image" Target="../media/image29.tif"/><Relationship Id="rId7" Type="http://schemas.openxmlformats.org/officeDocument/2006/relationships/image" Target="../media/image4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tif"/><Relationship Id="rId3" Type="http://schemas.openxmlformats.org/officeDocument/2006/relationships/image" Target="../media/image3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tif"/><Relationship Id="rId3" Type="http://schemas.openxmlformats.org/officeDocument/2006/relationships/image" Target="../media/image3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tif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tif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43.png"/><Relationship Id="rId4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25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tif"/><Relationship Id="rId3" Type="http://schemas.openxmlformats.org/officeDocument/2006/relationships/image" Target="../media/image3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33.png"/><Relationship Id="rId4" Type="http://schemas.openxmlformats.org/officeDocument/2006/relationships/image" Target="../media/image4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-8467" y="-553707"/>
            <a:ext cx="13021735" cy="538665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6" name="Rectangle"/>
          <p:cNvSpPr/>
          <p:nvPr/>
        </p:nvSpPr>
        <p:spPr>
          <a:xfrm>
            <a:off x="-8467" y="8693179"/>
            <a:ext cx="13021734" cy="1609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オープンデータです…"/>
          <p:cNvSpPr txBox="1"/>
          <p:nvPr/>
        </p:nvSpPr>
        <p:spPr>
          <a:xfrm>
            <a:off x="85479" y="8795990"/>
            <a:ext cx="65769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このプレゼンテーションはオープンデータです</a:t>
            </a:r>
          </a:p>
          <a:p>
            <a:pPr>
              <a:defRPr sz="2400"/>
            </a:pPr>
            <a:r>
              <a:t>改変も販売もOKです 自由にご活用ください</a:t>
            </a:r>
          </a:p>
        </p:txBody>
      </p:sp>
      <p:sp>
        <p:nvSpPr>
          <p:cNvPr id="250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</a:t>
            </a:r>
          </a:p>
          <a:p>
            <a:pPr>
              <a:defRPr sz="35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（for USキーボード）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5755" b="0"/>
          <a:stretch>
            <a:fillRect/>
          </a:stretch>
        </p:blipFill>
        <p:spPr>
          <a:xfrm>
            <a:off x="-1272645" y="-943175"/>
            <a:ext cx="14294440" cy="11318662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2010年 鯖江市長にオープンデータ提案"/>
          <p:cNvSpPr/>
          <p:nvPr/>
        </p:nvSpPr>
        <p:spPr>
          <a:xfrm>
            <a:off x="1890775" y="8779933"/>
            <a:ext cx="9223249" cy="660400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2010年 鯖江市長にオープンデータ提案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267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1268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9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1273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127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7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75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6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280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2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32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9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16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</p:txBody>
      </p:sp>
      <p:sp>
        <p:nvSpPr>
          <p:cNvPr id="1283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6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7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8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9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11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12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13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14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1284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285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286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8" name="Table"/>
          <p:cNvGraphicFramePr/>
          <p:nvPr/>
        </p:nvGraphicFramePr>
        <p:xfrm>
          <a:off x="679398" y="2220410"/>
          <a:ext cx="11646004" cy="560001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882001"/>
                <a:gridCol w="3882001"/>
                <a:gridCol w="3882001"/>
              </a:tblGrid>
              <a:tr h="1866670">
                <a:tc>
                  <a:txBody>
                    <a:bodyPr/>
                    <a:lstStyle/>
                    <a:p>
                      <a:pPr defTabSz="914400">
                        <a:defRPr b="0" sz="35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ノートPC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667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4GB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667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bit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約3万bit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約340億bit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289" name="コンピューターのきおく"/>
          <p:cNvSpPr txBox="1"/>
          <p:nvPr/>
        </p:nvSpPr>
        <p:spPr>
          <a:xfrm>
            <a:off x="1555750" y="778109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290" name="ノートPCは、約100万倍記憶できる！…"/>
          <p:cNvSpPr txBox="1"/>
          <p:nvPr/>
        </p:nvSpPr>
        <p:spPr>
          <a:xfrm>
            <a:off x="1943861" y="8074297"/>
            <a:ext cx="9117077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4000"/>
            </a:pPr>
            <a:r>
              <a:t>ノートPCは、約100万倍記憶できる！</a:t>
            </a:r>
          </a:p>
          <a:p>
            <a:pPr defTabSz="914400">
              <a:defRPr sz="4000"/>
            </a:pPr>
            <a:r>
              <a:t>外部保存を加えると数億倍！？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4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29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301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302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1303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304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5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6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7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8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309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310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14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31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315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318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319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0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21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324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325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326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7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328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9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330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1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332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3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334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5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39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33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7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340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4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343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346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4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3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3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9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36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6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6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366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6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6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2700" y="0"/>
            <a:ext cx="17691100" cy="978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25442" y="1822450"/>
            <a:ext cx="4153917" cy="610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36 X=X-BTN(28)+BTN(29)"/>
          <p:cNvSpPr txBox="1"/>
          <p:nvPr/>
        </p:nvSpPr>
        <p:spPr>
          <a:xfrm>
            <a:off x="1429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372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37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374" name="マイナス"/>
          <p:cNvSpPr txBox="1"/>
          <p:nvPr/>
        </p:nvSpPr>
        <p:spPr>
          <a:xfrm>
            <a:off x="2804335" y="4812194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375" name="Arrow"/>
          <p:cNvSpPr/>
          <p:nvPr/>
        </p:nvSpPr>
        <p:spPr>
          <a:xfrm rot="16200000">
            <a:off x="3504126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76" name="(Shift+=)…"/>
          <p:cNvSpPr txBox="1"/>
          <p:nvPr/>
        </p:nvSpPr>
        <p:spPr>
          <a:xfrm>
            <a:off x="72943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377" name="Arrow"/>
          <p:cNvSpPr/>
          <p:nvPr/>
        </p:nvSpPr>
        <p:spPr>
          <a:xfrm rot="16200000">
            <a:off x="81015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78" name="イコール"/>
          <p:cNvSpPr txBox="1"/>
          <p:nvPr/>
        </p:nvSpPr>
        <p:spPr>
          <a:xfrm>
            <a:off x="15235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1379" name="Arrow"/>
          <p:cNvSpPr/>
          <p:nvPr/>
        </p:nvSpPr>
        <p:spPr>
          <a:xfrm flipH="1" rot="16200000">
            <a:off x="23695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80" name="かっこ…"/>
          <p:cNvSpPr txBox="1"/>
          <p:nvPr/>
        </p:nvSpPr>
        <p:spPr>
          <a:xfrm>
            <a:off x="47416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381" name="Arrow"/>
          <p:cNvSpPr/>
          <p:nvPr/>
        </p:nvSpPr>
        <p:spPr>
          <a:xfrm flipH="1" rot="16200000">
            <a:off x="58874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82" name="かっこ…"/>
          <p:cNvSpPr txBox="1"/>
          <p:nvPr/>
        </p:nvSpPr>
        <p:spPr>
          <a:xfrm>
            <a:off x="72943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383" name="Arrow"/>
          <p:cNvSpPr/>
          <p:nvPr/>
        </p:nvSpPr>
        <p:spPr>
          <a:xfrm flipH="1" rot="16200000">
            <a:off x="75127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386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387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388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389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0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391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チート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チート！？</a:t>
            </a:r>
          </a:p>
        </p:txBody>
      </p:sp>
      <p:pic>
        <p:nvPicPr>
          <p:cNvPr id="1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403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404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405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406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07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</a:t>
            </a:r>
          </a:p>
        </p:txBody>
      </p:sp>
      <p:sp>
        <p:nvSpPr>
          <p:cNvPr id="1408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411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</a:p>
        </p:txBody>
      </p:sp>
      <p:sp>
        <p:nvSpPr>
          <p:cNvPr id="1412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13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14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15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416" name="さいしょだけ（セットアップ）"/>
          <p:cNvSpPr txBox="1"/>
          <p:nvPr/>
        </p:nvSpPr>
        <p:spPr>
          <a:xfrm>
            <a:off x="6957349" y="1741123"/>
            <a:ext cx="54063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417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18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19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20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21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422" name="ループ"/>
          <p:cNvSpPr txBox="1"/>
          <p:nvPr/>
        </p:nvSpPr>
        <p:spPr>
          <a:xfrm>
            <a:off x="11554749" y="5506342"/>
            <a:ext cx="12077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5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6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27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428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429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430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431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432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433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34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435" name="セットアップ"/>
          <p:cNvSpPr/>
          <p:nvPr/>
        </p:nvSpPr>
        <p:spPr>
          <a:xfrm>
            <a:off x="2164511" y="7948741"/>
            <a:ext cx="2490915" cy="699442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436" name="ループ"/>
          <p:cNvSpPr/>
          <p:nvPr/>
        </p:nvSpPr>
        <p:spPr>
          <a:xfrm>
            <a:off x="2164511" y="8617608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437" name="エンディング"/>
          <p:cNvSpPr txBox="1"/>
          <p:nvPr/>
        </p:nvSpPr>
        <p:spPr>
          <a:xfrm>
            <a:off x="1915449" y="7400996"/>
            <a:ext cx="23698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438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439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440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441" name="Arrow"/>
          <p:cNvSpPr/>
          <p:nvPr/>
        </p:nvSpPr>
        <p:spPr>
          <a:xfrm rot="5400000">
            <a:off x="3061277" y="4082795"/>
            <a:ext cx="482601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42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43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44" name="Line"/>
          <p:cNvSpPr/>
          <p:nvPr/>
        </p:nvSpPr>
        <p:spPr>
          <a:xfrm flipH="1" flipV="1">
            <a:off x="4897636" y="6783352"/>
            <a:ext cx="1916841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45" name="こんかいつくったのは…"/>
          <p:cNvSpPr txBox="1"/>
          <p:nvPr/>
        </p:nvSpPr>
        <p:spPr>
          <a:xfrm>
            <a:off x="6519839" y="7543969"/>
            <a:ext cx="6732805" cy="1604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3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448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44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453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450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1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2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456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45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461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458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9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60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0253" y="849623"/>
            <a:ext cx="7041124" cy="8719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71" y="407540"/>
            <a:ext cx="5679938" cy="5624069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日本に 8人…"/>
          <p:cNvSpPr txBox="1"/>
          <p:nvPr/>
        </p:nvSpPr>
        <p:spPr>
          <a:xfrm>
            <a:off x="636" y="6309939"/>
            <a:ext cx="5753609" cy="298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日本に 8人</a:t>
            </a:r>
          </a:p>
          <a:p>
            <a: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内閣官房 IT総合戦略室</a:t>
            </a:r>
          </a:p>
          <a:p>
            <a:pPr>
              <a:defRPr b="1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オープンデータ伝道師</a:t>
            </a:r>
          </a:p>
          <a:p>
            <a:pPr>
              <a:defRPr b="1"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→地域情報化アドバイザー（北陸）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464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46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おまけ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おまけ</a:t>
            </a:r>
          </a:p>
        </p:txBody>
      </p:sp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472" name="イノシシ…"/>
          <p:cNvSpPr txBox="1"/>
          <p:nvPr/>
        </p:nvSpPr>
        <p:spPr>
          <a:xfrm>
            <a:off x="530436" y="6379831"/>
            <a:ext cx="383286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イノシシ</a:t>
            </a:r>
          </a:p>
          <a:p>
            <a:pPr>
              <a:defRPr sz="5000"/>
            </a:pPr>
            <a:r>
              <a:t>IoT自動捕獲</a:t>
            </a:r>
          </a:p>
          <a:p>
            <a:pPr>
              <a:defRPr sz="5000"/>
            </a:pPr>
            <a:r>
              <a:t>システム</a:t>
            </a:r>
          </a:p>
        </p:txBody>
      </p:sp>
      <p:sp>
        <p:nvSpPr>
          <p:cNvPr id="1473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ながいほうを…"/>
          <p:cNvSpPr txBox="1"/>
          <p:nvPr/>
        </p:nvSpPr>
        <p:spPr>
          <a:xfrm>
            <a:off x="1001511" y="6160146"/>
            <a:ext cx="3285745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したから6ばんめ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”OUT1”</a:t>
            </a:r>
          </a:p>
        </p:txBody>
      </p:sp>
      <p:sp>
        <p:nvSpPr>
          <p:cNvPr id="1476" name="みじかいほうを…"/>
          <p:cNvSpPr txBox="1"/>
          <p:nvPr/>
        </p:nvSpPr>
        <p:spPr>
          <a:xfrm>
            <a:off x="997319" y="3006050"/>
            <a:ext cx="3294127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したから7ばんめ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“GND”</a:t>
            </a:r>
          </a:p>
        </p:txBody>
      </p:sp>
      <p:grpSp>
        <p:nvGrpSpPr>
          <p:cNvPr id="1481" name="Group"/>
          <p:cNvGrpSpPr/>
          <p:nvPr/>
        </p:nvGrpSpPr>
        <p:grpSpPr>
          <a:xfrm>
            <a:off x="864754" y="4689023"/>
            <a:ext cx="3559257" cy="1413750"/>
            <a:chOff x="0" y="0"/>
            <a:chExt cx="3559256" cy="1413749"/>
          </a:xfrm>
        </p:grpSpPr>
        <p:pic>
          <p:nvPicPr>
            <p:cNvPr id="147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8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4822349" y="1506506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1483" name="CN4"/>
          <p:cNvSpPr txBox="1"/>
          <p:nvPr/>
        </p:nvSpPr>
        <p:spPr>
          <a:xfrm>
            <a:off x="4985797" y="8179446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84" name="LEDをつないでみよう"/>
          <p:cNvSpPr txBox="1"/>
          <p:nvPr/>
        </p:nvSpPr>
        <p:spPr>
          <a:xfrm>
            <a:off x="1260602" y="191147"/>
            <a:ext cx="1048359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LEDをつないでみよう</a:t>
            </a:r>
          </a:p>
        </p:txBody>
      </p:sp>
      <p:sp>
        <p:nvSpPr>
          <p:cNvPr id="1485" name="OUT1,1…"/>
          <p:cNvSpPr txBox="1"/>
          <p:nvPr/>
        </p:nvSpPr>
        <p:spPr>
          <a:xfrm>
            <a:off x="8914441" y="8372886"/>
            <a:ext cx="3735653" cy="11176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OUT1,1</a:t>
            </a:r>
          </a:p>
          <a:p>
            <a:pPr algn="l">
              <a:defRPr sz="4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OUT1,0</a:t>
            </a:r>
          </a:p>
        </p:txBody>
      </p:sp>
      <p:sp>
        <p:nvSpPr>
          <p:cNvPr id="1486" name="つないだらチェック -&gt;"/>
          <p:cNvSpPr txBox="1"/>
          <p:nvPr/>
        </p:nvSpPr>
        <p:spPr>
          <a:xfrm>
            <a:off x="4375276" y="9043046"/>
            <a:ext cx="425424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つないだらチェック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10 OUT1: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OUT1:</a:t>
            </a:r>
            <a:r>
              <a:t>CLT:CLS:X=15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10-TICK()/120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OUT0:</a:t>
            </a:r>
            <a:r>
              <a:t>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489" name="あたったら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あたったら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LEDオフ</a:t>
            </a:r>
          </a:p>
        </p:txBody>
      </p:sp>
      <p:sp>
        <p:nvSpPr>
          <p:cNvPr id="149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10 OUT1: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OUT1:CLT:CLS:X=15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10-TICK()/120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</a:t>
            </a:r>
            <a:r>
              <a:rPr>
                <a:solidFill>
                  <a:schemeClr val="accent5"/>
                </a:solidFill>
              </a:rPr>
              <a:t>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OUT0:END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493" name="ほんたいボタンでそうさのゲーム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ほんたいボタンでそうさのゲーム機</a:t>
            </a:r>
          </a:p>
        </p:txBody>
      </p:sp>
      <p:sp>
        <p:nvSpPr>
          <p:cNvPr id="149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10 OUT1:CLT:CLS:X=30…"/>
          <p:cNvSpPr txBox="1"/>
          <p:nvPr/>
        </p:nvSpPr>
        <p:spPr>
          <a:xfrm>
            <a:off x="75670" y="1714500"/>
            <a:ext cx="12718853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OUT1:CLT:CLS:X=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10-TICK()/120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  <a:br/>
            <a:r>
              <a:rPr>
                <a:solidFill>
                  <a:schemeClr val="accent5"/>
                </a:solidFill>
              </a:rPr>
              <a:t>38 IF X=0 ?”CLEAR!”:END</a:t>
            </a:r>
            <a:endParaRPr>
              <a:solidFill>
                <a:schemeClr val="accent5"/>
              </a:solidFill>
            </a:endParaRP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OUT0:END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497" name="ゴールをつく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ゴールをつくる</a:t>
            </a:r>
          </a:p>
        </p:txBody>
      </p:sp>
      <p:sp>
        <p:nvSpPr>
          <p:cNvPr id="149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501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03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10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04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5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6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7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8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9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16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11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2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3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4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5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17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18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19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20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21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22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23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24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25 OUT1,A&gt;190</a:t>
            </a:r>
          </a:p>
        </p:txBody>
      </p:sp>
      <p:sp>
        <p:nvSpPr>
          <p:cNvPr id="1527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5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29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36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530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1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2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3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4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5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42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37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8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9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0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1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43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44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45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46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47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48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49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50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1554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1555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1556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1557" name="ネットにつながる IchigoJam IoT…"/>
          <p:cNvSpPr txBox="1"/>
          <p:nvPr/>
        </p:nvSpPr>
        <p:spPr>
          <a:xfrm>
            <a:off x="761047" y="483524"/>
            <a:ext cx="1148270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= IchigoSoda</a:t>
            </a:r>
          </a:p>
        </p:txBody>
      </p:sp>
      <p:pic>
        <p:nvPicPr>
          <p:cNvPr id="15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2014.4.1…"/>
          <p:cNvSpPr txBox="1"/>
          <p:nvPr>
            <p:ph type="title"/>
          </p:nvPr>
        </p:nvSpPr>
        <p:spPr>
          <a:xfrm>
            <a:off x="6708444" y="2969678"/>
            <a:ext cx="5952597" cy="3814244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2014.4.1 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たんじょう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-2117"/>
            <a:ext cx="6562037" cy="9757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563" name="LIST 39…"/>
          <p:cNvSpPr txBox="1"/>
          <p:nvPr/>
        </p:nvSpPr>
        <p:spPr>
          <a:xfrm>
            <a:off x="142974" y="2849033"/>
            <a:ext cx="1271885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LIST 39</a:t>
            </a:r>
          </a:p>
          <a:p>
            <a:pPr algn="l"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IOT.OUT TICK():</a:t>
            </a:r>
            <a:r>
              <a:t>END</a:t>
            </a:r>
          </a:p>
          <a:p>
            <a:pPr algn="l">
              <a:defRPr sz="3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564" name="ネットに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ネットに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スコアをおくろう</a:t>
            </a:r>
          </a:p>
        </p:txBody>
      </p:sp>
      <p:sp>
        <p:nvSpPr>
          <p:cNvPr id="1565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566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34" y="5004726"/>
            <a:ext cx="4494412" cy="4494412"/>
          </a:xfrm>
          <a:prstGeom prst="rect">
            <a:avLst/>
          </a:prstGeom>
          <a:ln w="12700">
            <a:miter lim="400000"/>
          </a:ln>
        </p:spPr>
      </p:pic>
      <p:sp>
        <p:nvSpPr>
          <p:cNvPr id="1569" name="LIST 36…"/>
          <p:cNvSpPr txBox="1"/>
          <p:nvPr/>
        </p:nvSpPr>
        <p:spPr>
          <a:xfrm>
            <a:off x="142974" y="2810933"/>
            <a:ext cx="1271885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LIST 36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  <a:r>
              <a:rPr>
                <a:solidFill>
                  <a:schemeClr val="accent5"/>
                </a:solidFill>
              </a:rPr>
              <a:t>+IOT.IN()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570" name="スマホからも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スマホからも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うごく！？</a:t>
            </a:r>
          </a:p>
        </p:txBody>
      </p:sp>
      <p:sp>
        <p:nvSpPr>
          <p:cNvPr id="1571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572" name="https://sabae.cc/sakura/"/>
          <p:cNvSpPr txBox="1"/>
          <p:nvPr/>
        </p:nvSpPr>
        <p:spPr>
          <a:xfrm>
            <a:off x="328695" y="90815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575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576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581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584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5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586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9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325" y="-206016"/>
            <a:ext cx="11466150" cy="8335839"/>
          </a:xfrm>
          <a:prstGeom prst="rect">
            <a:avLst/>
          </a:prstGeom>
          <a:ln w="12700">
            <a:miter lim="400000"/>
          </a:ln>
        </p:spPr>
      </p:pic>
      <p:sp>
        <p:nvSpPr>
          <p:cNvPr id="1591" name="バス x IoT x オープンデータ…"/>
          <p:cNvSpPr txBox="1"/>
          <p:nvPr/>
        </p:nvSpPr>
        <p:spPr>
          <a:xfrm>
            <a:off x="783285" y="8420100"/>
            <a:ext cx="1143823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バス x IoT x オープンデータ</a:t>
            </a:r>
          </a:p>
          <a:p>
            <a:pPr/>
            <a:r>
              <a:t>乗換案内が遅れも加味した乗換案内の実現 Google連携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5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ゲームもロボットもデバイス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ゲームもロボットもデバイスも</a:t>
            </a:r>
          </a:p>
          <a:p>
            <a:pPr defTabSz="514095">
              <a:defRPr sz="7040"/>
            </a:pPr>
            <a:r>
              <a:t>じぶんでつくれる！</a:t>
            </a:r>
          </a:p>
        </p:txBody>
      </p:sp>
      <p:pic>
        <p:nvPicPr>
          <p:cNvPr id="15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Apple I (1976)…"/>
          <p:cNvSpPr txBox="1"/>
          <p:nvPr/>
        </p:nvSpPr>
        <p:spPr>
          <a:xfrm>
            <a:off x="7566545" y="347133"/>
            <a:ext cx="4602710" cy="3810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Apple社がつくった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世界初のパソコン</a:t>
            </a:r>
          </a:p>
        </p:txBody>
      </p:sp>
      <p:sp>
        <p:nvSpPr>
          <p:cNvPr id="1600" name="IchigoJam は…"/>
          <p:cNvSpPr txBox="1"/>
          <p:nvPr/>
        </p:nvSpPr>
        <p:spPr>
          <a:xfrm>
            <a:off x="-164208" y="6209702"/>
            <a:ext cx="703401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</p:txBody>
      </p:sp>
      <p:pic>
        <p:nvPicPr>
          <p:cNvPr id="1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602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6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500" y="290904"/>
            <a:ext cx="6832600" cy="4357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606" name="たった100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たった100コ</a:t>
            </a:r>
          </a:p>
        </p:txBody>
      </p:sp>
      <p:sp>
        <p:nvSpPr>
          <p:cNvPr id="1607" name="https://ichigojam.net/IchigoJam.html"/>
          <p:cNvSpPr txBox="1"/>
          <p:nvPr/>
        </p:nvSpPr>
        <p:spPr>
          <a:xfrm>
            <a:off x="6507674" y="317499"/>
            <a:ext cx="65008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734" y="0"/>
            <a:ext cx="10339990" cy="8271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2256" y="5837148"/>
            <a:ext cx="8531078" cy="3936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610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611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612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613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614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615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616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617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618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619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620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621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622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623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624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625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626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627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628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629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630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631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632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633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634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635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636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637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638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639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640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641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642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6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8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649" name="IchigoJamプリント…"/>
          <p:cNvSpPr txBox="1"/>
          <p:nvPr/>
        </p:nvSpPr>
        <p:spPr>
          <a:xfrm>
            <a:off x="7365752" y="2363258"/>
            <a:ext cx="5493961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6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https://fukuno.jig.jp/app/IchigoJam/"/>
          <p:cNvSpPr txBox="1"/>
          <p:nvPr/>
        </p:nvSpPr>
        <p:spPr>
          <a:xfrm>
            <a:off x="7101926" y="4991099"/>
            <a:ext cx="5920012" cy="8636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https://fukuno.jig.jp/app/IchigoJam/</a:t>
            </a:r>
          </a:p>
        </p:txBody>
      </p:sp>
      <p:sp>
        <p:nvSpPr>
          <p:cNvPr id="1654" name="IchigoJam web…"/>
          <p:cNvSpPr txBox="1"/>
          <p:nvPr/>
        </p:nvSpPr>
        <p:spPr>
          <a:xfrm>
            <a:off x="7361055" y="1686983"/>
            <a:ext cx="5503355" cy="28321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web</a:t>
            </a:r>
          </a:p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おうちのパソコンでもうごく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</a:t>
            </a:r>
          </a:p>
        </p:txBody>
      </p:sp>
      <p:pic>
        <p:nvPicPr>
          <p:cNvPr id="16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99" y="75727"/>
            <a:ext cx="6623448" cy="9500546"/>
          </a:xfrm>
          <a:prstGeom prst="rect">
            <a:avLst/>
          </a:prstGeom>
          <a:ln w="12700">
            <a:miter lim="400000"/>
          </a:ln>
        </p:spPr>
      </p:pic>
      <p:sp>
        <p:nvSpPr>
          <p:cNvPr id="1656" name="ウデマエ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ウデマエ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ひろうしよう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ほしいものは…"/>
          <p:cNvSpPr txBox="1"/>
          <p:nvPr>
            <p:ph type="body" idx="1"/>
          </p:nvPr>
        </p:nvSpPr>
        <p:spPr>
          <a:xfrm>
            <a:off x="285294" y="1918848"/>
            <a:ext cx="12434212" cy="591590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ほしいものは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63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661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62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66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664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65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04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6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669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705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74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671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72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73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675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76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681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677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78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79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0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6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5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683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4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89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68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8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96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690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1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2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3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4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5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97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698" name="1. サンワサプライ 有線USBキーボード…"/>
          <p:cNvSpPr txBox="1"/>
          <p:nvPr/>
        </p:nvSpPr>
        <p:spPr>
          <a:xfrm>
            <a:off x="3991544" y="1299694"/>
            <a:ext cx="560679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1699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700" name="4. コンポジットケーブル…"/>
          <p:cNvSpPr txBox="1"/>
          <p:nvPr/>
        </p:nvSpPr>
        <p:spPr>
          <a:xfrm>
            <a:off x="150522" y="8135698"/>
            <a:ext cx="39127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1701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1702" name="2. USB ACアダプター…"/>
          <p:cNvSpPr txBox="1"/>
          <p:nvPr/>
        </p:nvSpPr>
        <p:spPr>
          <a:xfrm>
            <a:off x="9549101" y="2748979"/>
            <a:ext cx="3298242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pic>
        <p:nvPicPr>
          <p:cNvPr id="17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自分の作ったロボットで戦う…"/>
          <p:cNvSpPr txBox="1"/>
          <p:nvPr/>
        </p:nvSpPr>
        <p:spPr>
          <a:xfrm>
            <a:off x="297677" y="7399867"/>
            <a:ext cx="9935465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自分の作ったロボットで戦う</a:t>
            </a:r>
          </a:p>
          <a:p>
            <a:pPr>
              <a:defRPr sz="4000"/>
            </a:pPr>
            <a:r>
              <a:t>福井県の小学生向け「</a:t>
            </a: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越前がにロボコン</a:t>
            </a:r>
            <a:r>
              <a:t>」</a:t>
            </a:r>
          </a:p>
          <a:p>
            <a:pPr>
              <a:defRPr sz="4000"/>
            </a:pPr>
            <a:r>
              <a:t>2019.11.3（日）第三回開催！</a:t>
            </a:r>
          </a:p>
        </p:txBody>
      </p:sp>
      <p:pic>
        <p:nvPicPr>
          <p:cNvPr id="17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3663" y="7400065"/>
            <a:ext cx="2336404" cy="233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7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714" name="副賞 ノートPC！"/>
          <p:cNvSpPr txBox="1"/>
          <p:nvPr/>
        </p:nvSpPr>
        <p:spPr>
          <a:xfrm>
            <a:off x="8548942" y="3505079"/>
            <a:ext cx="30239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</a:t>
            </a:r>
            <a:r>
              <a:t>！</a:t>
            </a:r>
          </a:p>
        </p:txBody>
      </p:sp>
      <p:sp>
        <p:nvSpPr>
          <p:cNvPr id="1715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7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717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7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721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022"/>
          <a:stretch>
            <a:fillRect/>
          </a:stretch>
        </p:blipFill>
        <p:spPr>
          <a:xfrm>
            <a:off x="-1" y="1460906"/>
            <a:ext cx="13004801" cy="73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お母さんのスマホ使いすぎを防止するマシーン！"/>
          <p:cNvSpPr txBox="1"/>
          <p:nvPr/>
        </p:nvSpPr>
        <p:spPr>
          <a:xfrm>
            <a:off x="193040" y="8939742"/>
            <a:ext cx="1261872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724" name="こどもの発想力"/>
          <p:cNvSpPr txBox="1"/>
          <p:nvPr/>
        </p:nvSpPr>
        <p:spPr>
          <a:xfrm>
            <a:off x="285294" y="257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43991">
              <a:spcBef>
                <a:spcPts val="2900"/>
              </a:spcBef>
              <a:defRPr sz="608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こどもの発想力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6" name="Table"/>
          <p:cNvGraphicFramePr/>
          <p:nvPr/>
        </p:nvGraphicFramePr>
        <p:xfrm>
          <a:off x="501072" y="3075070"/>
          <a:ext cx="12002656" cy="613573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000663"/>
                <a:gridCol w="3000663"/>
                <a:gridCol w="3000663"/>
                <a:gridCol w="3000663"/>
              </a:tblGrid>
              <a:tr h="204524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Python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JavaScript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Ruby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2800"/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/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/>
                        <a:t>alert(“Hello!)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/>
                        <a:t>puts(“Hello!”)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28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 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28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28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800"/>
                        <a:t>if (a == 3)
　　alert(“YAH!”)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2800"/>
                        <a:t>if a == 3 then
　　puts(“YAH!”)
end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727" name="IchigoJam 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IchigoJam 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いろんな言語へステップアップ！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509"/>
          <a:stretch>
            <a:fillRect/>
          </a:stretch>
        </p:blipFill>
        <p:spPr>
          <a:xfrm>
            <a:off x="-1" y="-909702"/>
            <a:ext cx="13004801" cy="9342512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福井高専 未来戦略アドバイザー"/>
          <p:cNvSpPr txBox="1"/>
          <p:nvPr/>
        </p:nvSpPr>
        <p:spPr>
          <a:xfrm>
            <a:off x="132258" y="7569144"/>
            <a:ext cx="12740284" cy="3124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福井高専 未来戦略アドバイザー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組み合わせて使お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組み合わせて使おう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行政データや宇宙データはいくら？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624" y="2419350"/>
            <a:ext cx="8765552" cy="6598378"/>
          </a:xfrm>
          <a:prstGeom prst="rect">
            <a:avLst/>
          </a:prstGeom>
          <a:ln w="12700">
            <a:miter lim="400000"/>
          </a:ln>
        </p:spPr>
      </p:pic>
      <p:sp>
        <p:nvSpPr>
          <p:cNvPr id="1734" name="日本の自治体オープンデータ…"/>
          <p:cNvSpPr txBox="1"/>
          <p:nvPr/>
        </p:nvSpPr>
        <p:spPr>
          <a:xfrm>
            <a:off x="1698635" y="370622"/>
            <a:ext cx="9336597" cy="186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t>日本の自治体オープンデータ</a:t>
            </a:r>
          </a:p>
          <a:p>
            <a:pPr>
              <a:defRPr sz="5500"/>
            </a:pPr>
            <a:r>
              <a:t>全595サイト！</a:t>
            </a:r>
          </a:p>
        </p:txBody>
      </p:sp>
      <p:sp>
        <p:nvSpPr>
          <p:cNvPr id="1735" name="https://fukuno.jig.jp/app/opendatacity/citiesratio7x7.html"/>
          <p:cNvSpPr txBox="1"/>
          <p:nvPr/>
        </p:nvSpPr>
        <p:spPr>
          <a:xfrm>
            <a:off x="1952362" y="9148233"/>
            <a:ext cx="8829143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https://fukuno.jig.jp/app/opendatacity/citiesratio7x7.html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オープンデータ＝自由に使えるデータ"/>
          <p:cNvSpPr txBox="1"/>
          <p:nvPr>
            <p:ph type="title"/>
          </p:nvPr>
        </p:nvSpPr>
        <p:spPr>
          <a:xfrm>
            <a:off x="347999" y="1358617"/>
            <a:ext cx="12247036" cy="1434307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defRPr sz="50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rPr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オープンデータ</a:t>
            </a:r>
            <a:r>
              <a:t>＝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自由に使える</a:t>
            </a:r>
            <a:r>
              <a:t>データ</a:t>
            </a:r>
          </a:p>
        </p:txBody>
      </p:sp>
      <p:sp>
        <p:nvSpPr>
          <p:cNvPr id="1738" name="All rights reserved"/>
          <p:cNvSpPr txBox="1"/>
          <p:nvPr/>
        </p:nvSpPr>
        <p:spPr>
          <a:xfrm>
            <a:off x="83827" y="7236882"/>
            <a:ext cx="5755568" cy="826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All rights reserved</a:t>
            </a:r>
          </a:p>
        </p:txBody>
      </p:sp>
      <p:pic>
        <p:nvPicPr>
          <p:cNvPr id="17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111" y="5270913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0" name="Arrow"/>
          <p:cNvSpPr/>
          <p:nvPr/>
        </p:nvSpPr>
        <p:spPr>
          <a:xfrm>
            <a:off x="5950453" y="5738002"/>
            <a:ext cx="1042129" cy="970823"/>
          </a:xfrm>
          <a:prstGeom prst="rightArrow">
            <a:avLst>
              <a:gd name="adj1" fmla="val 32000"/>
              <a:gd name="adj2" fmla="val 8372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41" name="クリエイティブ・コモンズ・表示…"/>
          <p:cNvSpPr txBox="1"/>
          <p:nvPr/>
        </p:nvSpPr>
        <p:spPr>
          <a:xfrm>
            <a:off x="7040081" y="7246042"/>
            <a:ext cx="6006215" cy="143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クリエイティブ・コモンズ・表示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CC BY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（活用歓迎！出展だけ表示してね）</a:t>
            </a:r>
          </a:p>
        </p:txBody>
      </p:sp>
      <p:pic>
        <p:nvPicPr>
          <p:cNvPr id="17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1438" y="5283613"/>
            <a:ext cx="51435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3" name="（すべての著作権を主張）"/>
          <p:cNvSpPr txBox="1"/>
          <p:nvPr/>
        </p:nvSpPr>
        <p:spPr>
          <a:xfrm>
            <a:off x="-41496" y="8115371"/>
            <a:ext cx="6006215" cy="68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（すべての著作権を主張）</a:t>
            </a:r>
          </a:p>
        </p:txBody>
      </p:sp>
      <p:sp>
        <p:nvSpPr>
          <p:cNvPr id="1744" name="（営利目的利用、転載、販売、改変など活用自由！）"/>
          <p:cNvSpPr txBox="1"/>
          <p:nvPr/>
        </p:nvSpPr>
        <p:spPr>
          <a:xfrm>
            <a:off x="5966034" y="2464482"/>
            <a:ext cx="6006215" cy="40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0831">
              <a:defRPr sz="1919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（営利目的利用、転載、販売、改変など活用自由！）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9490"/>
            <a:ext cx="13004801" cy="7320313"/>
          </a:xfrm>
          <a:prstGeom prst="rect">
            <a:avLst/>
          </a:prstGeom>
          <a:ln w="12700">
            <a:miter lim="400000"/>
          </a:ln>
        </p:spPr>
      </p:pic>
      <p:sp>
        <p:nvSpPr>
          <p:cNvPr id="1747" name="Line"/>
          <p:cNvSpPr/>
          <p:nvPr/>
        </p:nvSpPr>
        <p:spPr>
          <a:xfrm>
            <a:off x="7232953" y="4737100"/>
            <a:ext cx="4794034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7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0443" y="7403286"/>
            <a:ext cx="2936653" cy="235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232" y="7321964"/>
            <a:ext cx="2814869" cy="251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6800" y="7437153"/>
            <a:ext cx="3193311" cy="235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751" name="画像、いらすとや"/>
          <p:cNvSpPr txBox="1"/>
          <p:nvPr/>
        </p:nvSpPr>
        <p:spPr>
          <a:xfrm>
            <a:off x="10871708" y="9275233"/>
            <a:ext cx="1929385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画像、いらすとや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974" y="4643350"/>
            <a:ext cx="6070282" cy="452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52" y="4551795"/>
            <a:ext cx="6423206" cy="4711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3159" t="0" r="14167" b="0"/>
          <a:stretch>
            <a:fillRect/>
          </a:stretch>
        </p:blipFill>
        <p:spPr>
          <a:xfrm>
            <a:off x="6521663" y="288028"/>
            <a:ext cx="6455582" cy="4211695"/>
          </a:xfrm>
          <a:prstGeom prst="rect">
            <a:avLst/>
          </a:prstGeom>
          <a:ln w="12700">
            <a:miter lim="400000"/>
          </a:ln>
        </p:spPr>
      </p:pic>
      <p:sp>
        <p:nvSpPr>
          <p:cNvPr id="1756" name="衛星データプラットフォーム…"/>
          <p:cNvSpPr txBox="1"/>
          <p:nvPr>
            <p:ph type="title"/>
          </p:nvPr>
        </p:nvSpPr>
        <p:spPr>
          <a:xfrm>
            <a:off x="347999" y="878486"/>
            <a:ext cx="5940311" cy="3030722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衛星データプラットフォーム</a:t>
            </a:r>
          </a:p>
          <a:p>
            <a:pPr defTabSz="362204">
              <a:defRPr sz="496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Tellus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(テルース)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</a:p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宇宙からのデータも使い放題！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多量のデータAIで分析しよう！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多量のデータAIで分析しよう！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最新のAIライブラリ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使用料金はいくら？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多量のデータVRでみよ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多量のデータVRでみよう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最新モバイルVR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デバイスはいくら？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49,80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10000"/>
            </a:lvl1pPr>
          </a:lstStyle>
          <a:p>
            <a:pPr/>
            <a:r>
              <a:t>49,800円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364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509944"/>
            <a:ext cx="13004801" cy="911402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福井高専 x 松田孝さん（小金井市前原小学校元校長）"/>
          <p:cNvSpPr txBox="1"/>
          <p:nvPr/>
        </p:nvSpPr>
        <p:spPr>
          <a:xfrm>
            <a:off x="912672" y="8809024"/>
            <a:ext cx="111794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福井高専 x 松田孝さん（小金井市前原小学校元校長）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0934" y="-420280"/>
            <a:ext cx="9890084" cy="676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451" y="5146969"/>
            <a:ext cx="7759349" cy="466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768" name="VRアプリだって…"/>
          <p:cNvSpPr txBox="1"/>
          <p:nvPr/>
        </p:nvSpPr>
        <p:spPr>
          <a:xfrm>
            <a:off x="8823181" y="2019300"/>
            <a:ext cx="365577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VRアプリだって</a:t>
            </a:r>
          </a:p>
          <a:p>
            <a:pPr/>
            <a:r>
              <a:t>つくれる！</a:t>
            </a:r>
          </a:p>
        </p:txBody>
      </p:sp>
      <p:sp>
        <p:nvSpPr>
          <p:cNvPr id="1769" name="イチオシ…"/>
          <p:cNvSpPr txBox="1"/>
          <p:nvPr/>
        </p:nvSpPr>
        <p:spPr>
          <a:xfrm>
            <a:off x="699651" y="7480300"/>
            <a:ext cx="390083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イチオシ</a:t>
            </a:r>
          </a:p>
          <a:p>
            <a:pPr/>
            <a:r>
              <a:t>ベジェ曲線 on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77325" y="5574269"/>
            <a:ext cx="10007575" cy="458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1984" y="0"/>
            <a:ext cx="727043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3" name="マイクラVR風が…"/>
          <p:cNvSpPr txBox="1"/>
          <p:nvPr/>
        </p:nvSpPr>
        <p:spPr>
          <a:xfrm>
            <a:off x="660637" y="1109133"/>
            <a:ext cx="413126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50行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6" name="データ x アプリ…"/>
          <p:cNvSpPr txBox="1"/>
          <p:nvPr/>
        </p:nvSpPr>
        <p:spPr>
          <a:xfrm>
            <a:off x="7389389" y="1968500"/>
            <a:ext cx="5405756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データ x 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7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鯖江で誕生!? 子供起業家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鯖江で誕生!? 子供起業家</a:t>
            </a:r>
          </a:p>
        </p:txBody>
      </p:sp>
      <p:sp>
        <p:nvSpPr>
          <p:cNvPr id="1780" name="Hana道場から子供開発プロダクトの初製品化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Hana道場から子供開発プロダクトの初製品化！</a:t>
            </a:r>
          </a:p>
        </p:txBody>
      </p:sp>
      <p:pic>
        <p:nvPicPr>
          <p:cNvPr id="17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783" name="メカ担当：MASAHARU（中2）…"/>
          <p:cNvSpPr txBox="1"/>
          <p:nvPr/>
        </p:nvSpPr>
        <p:spPr>
          <a:xfrm>
            <a:off x="8174740" y="6814438"/>
            <a:ext cx="3743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91" y="-44360"/>
            <a:ext cx="12123895" cy="7691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67267" y="4291682"/>
            <a:ext cx="8002542" cy="5628018"/>
          </a:xfrm>
          <a:prstGeom prst="rect">
            <a:avLst/>
          </a:prstGeom>
          <a:ln w="12700">
            <a:miter lim="400000"/>
          </a:ln>
        </p:spPr>
      </p:pic>
      <p:sp>
        <p:nvSpPr>
          <p:cNvPr id="1787" name="大人も一緒に学ぶ…"/>
          <p:cNvSpPr txBox="1"/>
          <p:nvPr/>
        </p:nvSpPr>
        <p:spPr>
          <a:xfrm>
            <a:off x="7570977" y="8039100"/>
            <a:ext cx="538124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大人も一緒に学ぶ</a:t>
            </a:r>
          </a:p>
          <a:p>
            <a:pPr/>
            <a:r>
              <a:t>地域ICTクラブ by 総務省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1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29"/>
            <a:ext cx="13004800" cy="974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6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29"/>
            <a:ext cx="13004800" cy="974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1800" name="鯖江市全12校、総合2コマでプログラミングスタート！…"/>
          <p:cNvSpPr txBox="1"/>
          <p:nvPr/>
        </p:nvSpPr>
        <p:spPr>
          <a:xfrm>
            <a:off x="660755" y="8369300"/>
            <a:ext cx="1168329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鯖江市全12校、総合2コマでプログラミングスタート！</a:t>
            </a:r>
          </a:p>
          <a:p>
            <a:pPr/>
            <a:r>
              <a:t>→ 今日はギュッと凝縮、自動運転スペシャル！</a:t>
            </a:r>
          </a:p>
        </p:txBody>
      </p:sp>
      <p:sp>
        <p:nvSpPr>
          <p:cNvPr id="1801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1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803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4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5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6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7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808" name="クラブ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クラブ、IT遊具</a:t>
              </a:r>
            </a:p>
          </p:txBody>
        </p:sp>
        <p:sp>
          <p:nvSpPr>
            <p:cNvPr id="1809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810" name="高度IT人材"/>
            <p:cNvSpPr txBox="1"/>
            <p:nvPr/>
          </p:nvSpPr>
          <p:spPr>
            <a:xfrm>
              <a:off x="323106" y="1542683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高度IT人材</a:t>
              </a:r>
            </a:p>
          </p:txBody>
        </p:sp>
      </p:grpSp>
      <p:sp>
        <p:nvSpPr>
          <p:cNvPr id="1812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813" name="地域企業、高専で…"/>
          <p:cNvSpPr/>
          <p:nvPr/>
        </p:nvSpPr>
        <p:spPr>
          <a:xfrm>
            <a:off x="85569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ln w="139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6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099401"/>
            <a:ext cx="13004801" cy="7685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00" y="6532033"/>
            <a:ext cx="7518400" cy="322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はんだづけOK…"/>
          <p:cNvSpPr txBox="1"/>
          <p:nvPr/>
        </p:nvSpPr>
        <p:spPr>
          <a:xfrm>
            <a:off x="8132326" y="7179733"/>
            <a:ext cx="4529482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はんだづけOK</a:t>
            </a:r>
          </a:p>
          <a:p>
            <a:pPr/>
            <a:r>
              <a:t>JR秋葉原駅</a:t>
            </a:r>
          </a:p>
          <a:p>
            <a:pPr/>
            <a:r>
              <a:t>電気街口から徒歩1分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369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604" y="234949"/>
            <a:ext cx="11007592" cy="928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ネットで地域を越えた学び合い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ネットで地域を越えた学び合い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8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こどもも大人も一緒に学ぶ、Hana道場＠鯖江…"/>
          <p:cNvSpPr txBox="1"/>
          <p:nvPr/>
        </p:nvSpPr>
        <p:spPr>
          <a:xfrm>
            <a:off x="213912" y="416983"/>
            <a:ext cx="12576976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700"/>
            </a:pPr>
            <a:r>
              <a:t>こどもも大人も一緒に学ぶ、Hana道場＠鯖江</a:t>
            </a:r>
          </a:p>
          <a:p>
            <a:pPr>
              <a:defRPr sz="3000"/>
            </a:pPr>
            <a:r>
              <a:t>by エル・コミュニティ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640" r="0" b="0"/>
          <a:stretch>
            <a:fillRect/>
          </a:stretch>
        </p:blipFill>
        <p:spPr>
          <a:xfrm>
            <a:off x="-1" y="2226965"/>
            <a:ext cx="13004801" cy="7966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158" y="1060285"/>
            <a:ext cx="11544484" cy="7188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福野泰介 / ふくのたいすけ…"/>
          <p:cNvSpPr txBox="1"/>
          <p:nvPr/>
        </p:nvSpPr>
        <p:spPr>
          <a:xfrm>
            <a:off x="2947350" y="1330035"/>
            <a:ext cx="5637884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2476" y="2116876"/>
            <a:ext cx="5519848" cy="5519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5" y="174296"/>
            <a:ext cx="12864230" cy="8651055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https://www.huffingtonpost.jp/entry/story_jp_5d4a4a0ee4b09e72973e4252"/>
          <p:cNvSpPr txBox="1"/>
          <p:nvPr/>
        </p:nvSpPr>
        <p:spPr>
          <a:xfrm>
            <a:off x="634034" y="9007448"/>
            <a:ext cx="11736732" cy="4318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https://www.huffingtonpost.jp/entry/story_jp_5d4a4a0ee4b09e72973e4252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こども、最強"/>
          <p:cNvSpPr txBox="1"/>
          <p:nvPr>
            <p:ph type="body" sz="quarter" idx="1"/>
          </p:nvPr>
        </p:nvSpPr>
        <p:spPr>
          <a:xfrm>
            <a:off x="95289" y="787530"/>
            <a:ext cx="7500592" cy="24586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8000"/>
            </a:lvl1pPr>
          </a:lstStyle>
          <a:p>
            <a:pPr/>
            <a:r>
              <a:t>こども、最強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5728" y="306115"/>
            <a:ext cx="4799743" cy="314383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87" name="Table"/>
          <p:cNvGraphicFramePr/>
          <p:nvPr/>
        </p:nvGraphicFramePr>
        <p:xfrm>
          <a:off x="346033" y="4148851"/>
          <a:ext cx="12450702" cy="541103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075116"/>
                <a:gridCol w="2075116"/>
                <a:gridCol w="2075116"/>
                <a:gridCol w="2075116"/>
                <a:gridCol w="2075116"/>
                <a:gridCol w="2075116"/>
              </a:tblGrid>
              <a:tr h="1142122"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生存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安全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必要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尊敬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自己実現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240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大人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金
信用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政治
力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仕事
家族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仕事
家族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505969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こども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8" name="親"/>
          <p:cNvSpPr/>
          <p:nvPr/>
        </p:nvSpPr>
        <p:spPr>
          <a:xfrm>
            <a:off x="2788350" y="7100454"/>
            <a:ext cx="7566068" cy="889496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b="1" sz="40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親</a:t>
            </a:r>
          </a:p>
        </p:txBody>
      </p:sp>
      <p:pic>
        <p:nvPicPr>
          <p:cNvPr id="3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5099" y="5879440"/>
            <a:ext cx="22860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Arrow"/>
          <p:cNvSpPr/>
          <p:nvPr/>
        </p:nvSpPr>
        <p:spPr>
          <a:xfrm>
            <a:off x="2806370" y="8019773"/>
            <a:ext cx="7657029" cy="508000"/>
          </a:xfrm>
          <a:prstGeom prst="rightArrow">
            <a:avLst>
              <a:gd name="adj1" fmla="val 19298"/>
              <a:gd name="adj2" fmla="val 139124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91" name="こどもは自己実現欲求まで、障害なし！"/>
          <p:cNvSpPr txBox="1"/>
          <p:nvPr/>
        </p:nvSpPr>
        <p:spPr>
          <a:xfrm>
            <a:off x="2584703" y="8659197"/>
            <a:ext cx="783539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こどもは自己実現欲求まで、障害なし！</a:t>
            </a:r>
          </a:p>
        </p:txBody>
      </p:sp>
      <p:sp>
        <p:nvSpPr>
          <p:cNvPr id="392" name="マズロー欲求５段階説"/>
          <p:cNvSpPr txBox="1"/>
          <p:nvPr/>
        </p:nvSpPr>
        <p:spPr>
          <a:xfrm>
            <a:off x="9061444" y="3440762"/>
            <a:ext cx="3614107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14781">
              <a:spcBef>
                <a:spcPts val="2700"/>
              </a:spcBef>
              <a:defRPr sz="213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マズロー欲求５段階説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すべてのこどもたちに…"/>
          <p:cNvSpPr txBox="1"/>
          <p:nvPr/>
        </p:nvSpPr>
        <p:spPr>
          <a:xfrm>
            <a:off x="-1" y="4837248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すべてのこどもたちに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プログラミングを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746" y="1079500"/>
            <a:ext cx="8903308" cy="2752996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http://pcn.club/"/>
          <p:cNvSpPr txBox="1"/>
          <p:nvPr/>
        </p:nvSpPr>
        <p:spPr>
          <a:xfrm>
            <a:off x="5206255" y="8644466"/>
            <a:ext cx="2592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http://pcn.club/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26897"/>
            <a:ext cx="13004801" cy="8239927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プログラミング体験 for ルワンダキッズ…"/>
          <p:cNvSpPr txBox="1"/>
          <p:nvPr/>
        </p:nvSpPr>
        <p:spPr>
          <a:xfrm>
            <a:off x="618807" y="8028517"/>
            <a:ext cx="11767186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プログラミング体験 for ルワンダキッズ</a:t>
            </a:r>
          </a:p>
          <a:p>
            <a:pPr>
              <a:defRPr sz="5000"/>
            </a:pPr>
            <a:r>
              <a:t>KidsVenture &amp; PCN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</a:t>
            </a:r>
          </a:p>
        </p:txBody>
      </p:sp>
      <p:sp>
        <p:nvSpPr>
          <p:cNvPr id="408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75"/>
          <a:stretch>
            <a:fillRect/>
          </a:stretch>
        </p:blipFill>
        <p:spPr>
          <a:xfrm>
            <a:off x="-1119386" y="-969698"/>
            <a:ext cx="15243703" cy="9216397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ネパールのこどもたち"/>
          <p:cNvSpPr txBox="1"/>
          <p:nvPr/>
        </p:nvSpPr>
        <p:spPr>
          <a:xfrm>
            <a:off x="4175252" y="8712200"/>
            <a:ext cx="465429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ネパールのこどもたち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3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9858" y="-94405"/>
            <a:ext cx="13204516" cy="8388115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離島のこどもたち＆サッカー少年 in 愛媛県上島町"/>
          <p:cNvSpPr txBox="1"/>
          <p:nvPr/>
        </p:nvSpPr>
        <p:spPr>
          <a:xfrm>
            <a:off x="1296720" y="8712200"/>
            <a:ext cx="1041136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離島のこどもたち＆サッカー少年 in 愛媛県上島町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鯖江市全12校、今年から総合の時間でプログラミング…"/>
          <p:cNvSpPr txBox="1"/>
          <p:nvPr/>
        </p:nvSpPr>
        <p:spPr>
          <a:xfrm>
            <a:off x="810945" y="8369300"/>
            <a:ext cx="1138291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鯖江市全12校、今年から総合の時間でプログラミング</a:t>
            </a:r>
          </a:p>
          <a:p>
            <a:pPr/>
            <a:r>
              <a:t>with 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9595" y="2523513"/>
            <a:ext cx="6114478" cy="611447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福井高専 電子情報工学科卒→起業"/>
          <p:cNvSpPr txBox="1"/>
          <p:nvPr/>
        </p:nvSpPr>
        <p:spPr>
          <a:xfrm>
            <a:off x="603377" y="960694"/>
            <a:ext cx="117980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福井高専 電子情報工学科卒→起業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0013" b="0"/>
          <a:stretch>
            <a:fillRect/>
          </a:stretch>
        </p:blipFill>
        <p:spPr>
          <a:xfrm>
            <a:off x="290727" y="2528881"/>
            <a:ext cx="5916934" cy="611447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Arrow"/>
          <p:cNvSpPr/>
          <p:nvPr/>
        </p:nvSpPr>
        <p:spPr>
          <a:xfrm>
            <a:off x="2041586" y="609518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70" name="高専あるゆえに我あり"/>
          <p:cNvSpPr txBox="1"/>
          <p:nvPr/>
        </p:nvSpPr>
        <p:spPr>
          <a:xfrm>
            <a:off x="4298949" y="8851380"/>
            <a:ext cx="4406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1"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高専あるゆえに我あり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CN プログラミング クラブ ネットワーク…"/>
          <p:cNvSpPr txBox="1"/>
          <p:nvPr/>
        </p:nvSpPr>
        <p:spPr>
          <a:xfrm>
            <a:off x="1238199" y="8019417"/>
            <a:ext cx="10528402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PCN プログラミング クラブ ネットワーク</a:t>
            </a:r>
          </a:p>
          <a:p>
            <a:pPr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70拠点（国内外）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870" y="108036"/>
            <a:ext cx="9475060" cy="7902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430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5" name="Connection Line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4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5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38" name="Group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436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7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439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442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3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86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448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449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450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451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2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87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57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454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5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6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6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5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63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66" name="Group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464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5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8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68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1" name="Group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489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470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9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77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78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479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480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481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4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4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94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6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7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9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0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50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503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531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06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12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508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9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0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1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32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4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5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7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51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3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525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6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7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528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37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538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6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547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50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1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5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58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5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6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59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152" y="-3531186"/>
            <a:ext cx="13261104" cy="1248103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Nintendo スーパーマリオブラザーズ 1985.9.13"/>
          <p:cNvSpPr txBox="1"/>
          <p:nvPr/>
        </p:nvSpPr>
        <p:spPr>
          <a:xfrm>
            <a:off x="1027658" y="9046633"/>
            <a:ext cx="1094948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Nintendo スーパーマリオブラザーズ 1985.9.13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62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67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5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1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72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73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5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576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577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581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57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2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8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9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7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0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60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60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61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61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612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1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61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2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2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3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3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3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3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63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64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63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4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6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5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54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6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6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6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72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673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6699" y="-309573"/>
            <a:ext cx="8490369" cy="6239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3960" y="2724822"/>
            <a:ext cx="4898246" cy="366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0535" y="4871894"/>
            <a:ext cx="1969256" cy="44636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8才の時、パソコンを…"/>
          <p:cNvSpPr txBox="1"/>
          <p:nvPr/>
        </p:nvSpPr>
        <p:spPr>
          <a:xfrm>
            <a:off x="-1" y="7274983"/>
            <a:ext cx="130048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8才の時、パソコンを</a:t>
            </a:r>
            <a:endParaRPr>
              <a:solidFill>
                <a:schemeClr val="accent5"/>
              </a:solidFill>
            </a:endParaRP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ゲームがつくれる</a:t>
            </a:r>
            <a:r>
              <a:t>ときいて買ってもらう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77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678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684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5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686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687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88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689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2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3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94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695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698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9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00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:</a:t>
            </a:r>
            <a:br/>
          </a:p>
          <a:p>
            <a:pPr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;</a:t>
            </a:r>
          </a:p>
        </p:txBody>
      </p:sp>
      <p:sp>
        <p:nvSpPr>
          <p:cNvPr id="701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702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7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5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6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707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713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71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14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715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8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9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20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21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22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23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4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2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30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731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732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736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733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4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5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37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740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42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3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7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6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749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750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7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7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759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4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61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6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63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765" name="次のページにヒント！"/>
          <p:cNvSpPr txBox="1"/>
          <p:nvPr/>
        </p:nvSpPr>
        <p:spPr>
          <a:xfrm>
            <a:off x="4925821" y="8915215"/>
            <a:ext cx="31531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次のページにヒント！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5883"/>
            <a:ext cx="13004800" cy="7877499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1959年製造 世界最古の動くコンピューター…"/>
          <p:cNvSpPr txBox="1"/>
          <p:nvPr/>
        </p:nvSpPr>
        <p:spPr>
          <a:xfrm>
            <a:off x="-9922" y="7336796"/>
            <a:ext cx="13024644" cy="241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1959年製造 世界最古の動くコンピューター</a:t>
            </a:r>
          </a:p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富士通 FACOM128B： </a:t>
            </a:r>
            <a:r>
              <a:rPr>
                <a:solidFill>
                  <a:schemeClr val="accent5"/>
                </a:solidFill>
              </a:rPr>
              <a:t>10回/秒</a:t>
            </a:r>
          </a:p>
        </p:txBody>
      </p:sp>
      <p:sp>
        <p:nvSpPr>
          <p:cNvPr id="769" name="https://fukuno.jig.jp/2566"/>
          <p:cNvSpPr txBox="1"/>
          <p:nvPr/>
        </p:nvSpPr>
        <p:spPr>
          <a:xfrm>
            <a:off x="8878316" y="6891867"/>
            <a:ext cx="4040735" cy="4064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22" y="94811"/>
            <a:ext cx="11636356" cy="8716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1997年11月 ブラウザで動く地図アプリ「Atlantis」開発"/>
          <p:cNvSpPr txBox="1"/>
          <p:nvPr/>
        </p:nvSpPr>
        <p:spPr>
          <a:xfrm>
            <a:off x="499592" y="8966200"/>
            <a:ext cx="1200561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1997年11月 ブラウザで動く地図アプリ「Atlantis」開発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772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7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74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7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6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1667" y="778686"/>
            <a:ext cx="1265599" cy="2451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0468" y="1217301"/>
            <a:ext cx="3046361" cy="15740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84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1120億円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85" name="(C)Apple"/>
          <p:cNvSpPr txBox="1"/>
          <p:nvPr/>
        </p:nvSpPr>
        <p:spPr>
          <a:xfrm>
            <a:off x="4227152" y="3346407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786" name="from Wikipedia"/>
          <p:cNvSpPr txBox="1"/>
          <p:nvPr/>
        </p:nvSpPr>
        <p:spPr>
          <a:xfrm>
            <a:off x="10295649" y="2836726"/>
            <a:ext cx="201599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968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(C)TSUKUMO"/>
          <p:cNvSpPr txBox="1"/>
          <p:nvPr/>
        </p:nvSpPr>
        <p:spPr>
          <a:xfrm>
            <a:off x="7159358" y="2430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7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172616"/>
            <a:ext cx="2202933" cy="140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1667" y="651686"/>
            <a:ext cx="1265599" cy="245126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92" name="Table"/>
          <p:cNvGraphicFramePr/>
          <p:nvPr/>
        </p:nvGraphicFramePr>
        <p:xfrm>
          <a:off x="-22358" y="3691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18710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710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9260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7984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89582"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/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793" name="(C)Apple"/>
          <p:cNvSpPr txBox="1"/>
          <p:nvPr/>
        </p:nvSpPr>
        <p:spPr>
          <a:xfrm>
            <a:off x="4227152" y="3219407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794" name="(C)RIKEN"/>
          <p:cNvSpPr txBox="1"/>
          <p:nvPr/>
        </p:nvSpPr>
        <p:spPr>
          <a:xfrm>
            <a:off x="10666489" y="30901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pic>
        <p:nvPicPr>
          <p:cNvPr id="79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81134" y="666707"/>
            <a:ext cx="3045030" cy="242122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 IchigoJam"/>
          <p:cNvSpPr txBox="1"/>
          <p:nvPr/>
        </p:nvSpPr>
        <p:spPr>
          <a:xfrm>
            <a:off x="391262" y="2652141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CC BY 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7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805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80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0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80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813" name="Group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81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14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817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818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822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819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0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1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8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828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8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32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28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8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8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8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8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8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29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0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1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327" name="Rectangle"/>
          <p:cNvSpPr/>
          <p:nvPr/>
        </p:nvSpPr>
        <p:spPr>
          <a:xfrm>
            <a:off x="0" y="0"/>
            <a:ext cx="13382026" cy="9997368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38100" tIns="38100" rIns="38100" bIns="38100" anchor="ctr"/>
          <a:lstStyle/>
          <a:p>
            <a:pPr defTabSz="1295400">
              <a:buClr>
                <a:srgbClr val="FFFFFF"/>
              </a:buClr>
              <a:buFont typeface="ヒラギノ角ゴ Std"/>
              <a:defRPr sz="3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</a:p>
        </p:txBody>
      </p:sp>
      <p:pic>
        <p:nvPicPr>
          <p:cNvPr id="328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519" y="2298714"/>
            <a:ext cx="13063328" cy="7620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30.png" descr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155" y="203167"/>
            <a:ext cx="7620055" cy="223026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2004.10.1…"/>
          <p:cNvSpPr txBox="1"/>
          <p:nvPr>
            <p:ph type="body" sz="quarter" idx="1"/>
          </p:nvPr>
        </p:nvSpPr>
        <p:spPr>
          <a:xfrm>
            <a:off x="7962900" y="368300"/>
            <a:ext cx="4902200" cy="22352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ctr" defTabSz="584200">
              <a:spcBef>
                <a:spcPts val="0"/>
              </a:spcBef>
              <a:buClrTx/>
              <a:buFontTx/>
              <a:defRPr sz="3600">
                <a:solidFill>
                  <a:srgbClr val="000000"/>
                </a:solidFill>
                <a:uFillTx/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2004.10.1</a:t>
            </a:r>
          </a:p>
          <a:p>
            <a:pPr marL="0" indent="0" algn="ctr" defTabSz="584200">
              <a:spcBef>
                <a:spcPts val="0"/>
              </a:spcBef>
              <a:buClrTx/>
              <a:buFontTx/>
              <a:defRPr sz="3600">
                <a:solidFill>
                  <a:srgbClr val="000000"/>
                </a:solidFill>
                <a:uFillTx/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世界初モバイルアプリ</a:t>
            </a:r>
          </a:p>
          <a:p>
            <a:pPr marL="0" indent="0" algn="ctr" defTabSz="584200">
              <a:spcBef>
                <a:spcPts val="0"/>
              </a:spcBef>
              <a:buClrTx/>
              <a:buFontTx/>
              <a:defRPr sz="3600">
                <a:solidFill>
                  <a:srgbClr val="000000"/>
                </a:solidFill>
                <a:uFillTx/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ブラウザ販売開始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837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83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41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83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845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6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847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0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1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852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853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854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855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6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7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7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877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878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8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85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88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8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9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0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905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906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9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10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911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15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91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9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92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人類の歴史は、ツールの歴史"/>
          <p:cNvSpPr txBox="1"/>
          <p:nvPr>
            <p:ph type="body" sz="quarter" idx="1"/>
          </p:nvPr>
        </p:nvSpPr>
        <p:spPr>
          <a:xfrm>
            <a:off x="285294" y="592800"/>
            <a:ext cx="12434211" cy="1285722"/>
          </a:xfrm>
          <a:prstGeom prst="rect">
            <a:avLst/>
          </a:prstGeom>
        </p:spPr>
        <p:txBody>
          <a:bodyPr/>
          <a:lstStyle>
            <a:lvl1pPr marL="0" indent="0" algn="ctr" defTabSz="490727">
              <a:spcBef>
                <a:spcPts val="3200"/>
              </a:spcBef>
              <a:buSzTx/>
              <a:buNone/>
              <a:defRPr sz="5880"/>
            </a:lvl1pPr>
          </a:lstStyle>
          <a:p>
            <a:pPr/>
            <a:r>
              <a:t>人類の歴史は、ツールの歴史</a:t>
            </a:r>
          </a:p>
        </p:txBody>
      </p:sp>
      <p:graphicFrame>
        <p:nvGraphicFramePr>
          <p:cNvPr id="333" name="Table"/>
          <p:cNvGraphicFramePr/>
          <p:nvPr/>
        </p:nvGraphicFramePr>
        <p:xfrm>
          <a:off x="315298" y="2301578"/>
          <a:ext cx="10708926" cy="712665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784820"/>
                <a:gridCol w="1784820"/>
                <a:gridCol w="1784820"/>
                <a:gridCol w="1784820"/>
                <a:gridCol w="1784820"/>
                <a:gridCol w="1784820"/>
              </a:tblGrid>
              <a:tr h="1187775">
                <a:tc>
                  <a:txBody>
                    <a:bodyPr/>
                    <a:lstStyle/>
                    <a:p>
                      <a:pPr defTabSz="914400">
                        <a:defRPr b="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歴史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即時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保存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拡散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無料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777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言葉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A88B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400"/>
                        <a:t>100,000年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☓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☓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777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文字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A88B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400"/>
                        <a:t>5,000年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☓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☓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</a:tr>
              <a:tr h="118777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活字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A88B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400"/>
                        <a:t>1,000年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☓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☓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0000"/>
                    </a:solidFill>
                  </a:tcPr>
                </a:tc>
              </a:tr>
              <a:tr h="118777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放送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A88B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400"/>
                        <a:t>100年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☓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☓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000000"/>
                    </a:solidFill>
                  </a:tcPr>
                </a:tc>
              </a:tr>
              <a:tr h="118777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ヒラギノ角ゴ ProN W6"/>
                        </a:rPr>
                        <a:t>ICT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3A88BA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2400"/>
                        <a:t>30年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◯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34" name="Arrow"/>
          <p:cNvSpPr/>
          <p:nvPr/>
        </p:nvSpPr>
        <p:spPr>
          <a:xfrm>
            <a:off x="11221641" y="6702600"/>
            <a:ext cx="696320" cy="677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47" y="14256"/>
                </a:moveTo>
                <a:lnTo>
                  <a:pt x="13447" y="21600"/>
                </a:lnTo>
                <a:lnTo>
                  <a:pt x="0" y="10800"/>
                </a:lnTo>
                <a:lnTo>
                  <a:pt x="13447" y="0"/>
                </a:lnTo>
                <a:lnTo>
                  <a:pt x="1344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5" name="発…"/>
          <p:cNvSpPr txBox="1"/>
          <p:nvPr/>
        </p:nvSpPr>
        <p:spPr>
          <a:xfrm>
            <a:off x="11838086" y="5338475"/>
            <a:ext cx="1087985" cy="3405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572516">
              <a:lnSpc>
                <a:spcPct val="10000"/>
              </a:lnSpc>
              <a:spcBef>
                <a:spcPts val="3700"/>
              </a:spcBef>
              <a:defRPr sz="29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発</a:t>
            </a:r>
          </a:p>
          <a:p>
            <a:pPr defTabSz="572516">
              <a:lnSpc>
                <a:spcPct val="10000"/>
              </a:lnSpc>
              <a:spcBef>
                <a:spcPts val="3700"/>
              </a:spcBef>
              <a:defRPr sz="29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信</a:t>
            </a:r>
          </a:p>
          <a:p>
            <a:pPr defTabSz="572516">
              <a:lnSpc>
                <a:spcPct val="10000"/>
              </a:lnSpc>
              <a:spcBef>
                <a:spcPts val="3700"/>
              </a:spcBef>
              <a:defRPr sz="29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制</a:t>
            </a:r>
          </a:p>
          <a:p>
            <a:pPr defTabSz="572516">
              <a:lnSpc>
                <a:spcPct val="10000"/>
              </a:lnSpc>
              <a:spcBef>
                <a:spcPts val="3700"/>
              </a:spcBef>
              <a:defRPr sz="29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限</a:t>
            </a:r>
          </a:p>
          <a:p>
            <a:pPr defTabSz="572516">
              <a:lnSpc>
                <a:spcPct val="10000"/>
              </a:lnSpc>
              <a:spcBef>
                <a:spcPts val="3700"/>
              </a:spcBef>
              <a:defRPr sz="29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時</a:t>
            </a:r>
          </a:p>
          <a:p>
            <a:pPr defTabSz="572516">
              <a:lnSpc>
                <a:spcPct val="10000"/>
              </a:lnSpc>
              <a:spcBef>
                <a:spcPts val="3700"/>
              </a:spcBef>
              <a:defRPr sz="294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  <a:r>
              <a:t>代</a:t>
            </a:r>
          </a:p>
        </p:txBody>
      </p:sp>
    </p:spTree>
  </p:cSld>
  <p:clrMapOvr>
    <a:masterClrMapping/>
  </p:clrMapOvr>
  <p:transition xmlns:p14="http://schemas.microsoft.com/office/powerpoint/2010/main" spd="fast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9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926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92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9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933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3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37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8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9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2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0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946" name="Line"/>
          <p:cNvSpPr/>
          <p:nvPr/>
        </p:nvSpPr>
        <p:spPr>
          <a:xfrm>
            <a:off x="6145147" y="76750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7" name="OFF"/>
          <p:cNvSpPr txBox="1"/>
          <p:nvPr/>
        </p:nvSpPr>
        <p:spPr>
          <a:xfrm>
            <a:off x="6719213" y="73299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971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9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55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51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2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3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4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2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7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8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0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8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0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1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6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1017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90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6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7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8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9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8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2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5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7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8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9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07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1004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5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6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10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1008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9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11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2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3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4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4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5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6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7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8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1044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30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1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3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4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5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6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1037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8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1039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40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41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1042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10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105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55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1051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52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53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54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05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105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106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10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1072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1068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9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0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1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10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08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だれでも放送事業者!? 配信エコシステム「ふわっち」"/>
          <p:cNvSpPr txBox="1"/>
          <p:nvPr>
            <p:ph type="title"/>
          </p:nvPr>
        </p:nvSpPr>
        <p:spPr>
          <a:xfrm>
            <a:off x="74447" y="8294955"/>
            <a:ext cx="12855906" cy="1373483"/>
          </a:xfrm>
          <a:prstGeom prst="rect">
            <a:avLst/>
          </a:prstGeom>
        </p:spPr>
        <p:txBody>
          <a:bodyPr lIns="50800" tIns="50800" rIns="50800" bIns="50800"/>
          <a:lstStyle>
            <a:lvl1pPr defTabSz="484886">
              <a:defRPr sz="415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だれでも放送事業者!? 配信エコシステム「ふわっち」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9376" y="175471"/>
            <a:ext cx="13743552" cy="516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500" y="5489376"/>
            <a:ext cx="11099800" cy="287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84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5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6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7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8" name="スイッ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sp>
        <p:nvSpPr>
          <p:cNvPr id="1098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90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1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2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3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4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5" name="Line"/>
          <p:cNvSpPr/>
          <p:nvPr/>
        </p:nvSpPr>
        <p:spPr>
          <a:xfrm>
            <a:off x="6641881" y="67325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6" name="スイッチOFF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Connection Line"/>
          <p:cNvSpPr/>
          <p:nvPr/>
        </p:nvSpPr>
        <p:spPr>
          <a:xfrm>
            <a:off x="8250259" y="4312488"/>
            <a:ext cx="2639909" cy="2302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5" h="21600" fill="norm" stroke="1" extrusionOk="0">
                <a:moveTo>
                  <a:pt x="0" y="21600"/>
                </a:moveTo>
                <a:cubicBezTo>
                  <a:pt x="15208" y="18906"/>
                  <a:pt x="21600" y="11706"/>
                  <a:pt x="19175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01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2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3" name="Rounded Rectangle"/>
          <p:cNvSpPr/>
          <p:nvPr/>
        </p:nvSpPr>
        <p:spPr>
          <a:xfrm>
            <a:off x="10431537" y="40039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106" name="Group"/>
          <p:cNvGrpSpPr/>
          <p:nvPr/>
        </p:nvGrpSpPr>
        <p:grpSpPr>
          <a:xfrm>
            <a:off x="7467224" y="6459892"/>
            <a:ext cx="783036" cy="405574"/>
            <a:chOff x="0" y="0"/>
            <a:chExt cx="783034" cy="405572"/>
          </a:xfrm>
        </p:grpSpPr>
        <p:sp>
          <p:nvSpPr>
            <p:cNvPr id="1104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5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109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110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43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1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112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1113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1114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1115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1144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120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1117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8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9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125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121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2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3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4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26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7" name="Rounded Rectangle"/>
          <p:cNvSpPr/>
          <p:nvPr/>
        </p:nvSpPr>
        <p:spPr>
          <a:xfrm>
            <a:off x="11486822" y="4016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5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131" name="Group"/>
          <p:cNvGrpSpPr/>
          <p:nvPr/>
        </p:nvGrpSpPr>
        <p:grpSpPr>
          <a:xfrm>
            <a:off x="6512217" y="5023688"/>
            <a:ext cx="5375639" cy="3940859"/>
            <a:chOff x="0" y="0"/>
            <a:chExt cx="5375638" cy="3940857"/>
          </a:xfrm>
        </p:grpSpPr>
        <p:sp>
          <p:nvSpPr>
            <p:cNvPr id="1146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130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47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3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6" name="①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137" name="②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pic>
        <p:nvPicPr>
          <p:cNvPr id="1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0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1" name="Rounded Rectangle"/>
          <p:cNvSpPr/>
          <p:nvPr/>
        </p:nvSpPr>
        <p:spPr>
          <a:xfrm rot="5400000">
            <a:off x="5535576" y="8053704"/>
            <a:ext cx="690548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51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2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3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4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5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6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4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IchigoJamをスイッチオン！</a:t>
            </a:r>
          </a:p>
        </p:txBody>
      </p:sp>
      <p:sp>
        <p:nvSpPr>
          <p:cNvPr id="1160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1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185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63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4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16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16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86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7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7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7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8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7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193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6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19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20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213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6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220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121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1225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30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122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4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23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241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1245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124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46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9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50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1251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252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253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54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5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256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1261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12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4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